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6" r:id="rId1"/>
  </p:sldMasterIdLst>
  <p:notesMasterIdLst>
    <p:notesMasterId r:id="rId11"/>
  </p:notesMasterIdLst>
  <p:sldIdLst>
    <p:sldId id="259" r:id="rId2"/>
    <p:sldId id="273" r:id="rId3"/>
    <p:sldId id="260" r:id="rId4"/>
    <p:sldId id="275" r:id="rId5"/>
    <p:sldId id="276" r:id="rId6"/>
    <p:sldId id="277" r:id="rId7"/>
    <p:sldId id="278" r:id="rId8"/>
    <p:sldId id="274" r:id="rId9"/>
    <p:sldId id="28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5447"/>
    <a:srgbClr val="E9596A"/>
    <a:srgbClr val="B545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94784"/>
  </p:normalViewPr>
  <p:slideViewPr>
    <p:cSldViewPr snapToGrid="0" snapToObjects="1">
      <p:cViewPr varScale="1">
        <p:scale>
          <a:sx n="81" d="100"/>
          <a:sy n="81" d="100"/>
        </p:scale>
        <p:origin x="1214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87E90-EAFB-3E4B-95B3-DA42CC64AB0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7616C-E8DF-B349-BE2C-4819776D3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17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2253887-9549-DA4C-8958-5C741BC2C4F8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DBC86DD-91DF-0E42-B0A1-36A416DCE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8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87000"/>
                <a:lumOff val="13000"/>
              </a:schemeClr>
            </a:gs>
            <a:gs pos="100000">
              <a:schemeClr val="bg1">
                <a:tint val="98000"/>
                <a:shade val="78000"/>
                <a:satMod val="140000"/>
                <a:lumMod val="81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213" y="2477177"/>
            <a:ext cx="4023185" cy="25144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400" y="1640252"/>
            <a:ext cx="757144" cy="139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84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87000"/>
                <a:lumOff val="13000"/>
              </a:schemeClr>
            </a:gs>
            <a:gs pos="100000">
              <a:schemeClr val="bg1">
                <a:tint val="98000"/>
                <a:shade val="78000"/>
                <a:satMod val="140000"/>
                <a:lumMod val="81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405395" y="1400236"/>
            <a:ext cx="10019154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he-IL" sz="2400" b="1" dirty="0">
                <a:latin typeface="Arial" charset="0"/>
                <a:ea typeface="Arial" charset="0"/>
                <a:cs typeface="Arial" charset="0"/>
              </a:rPr>
              <a:t>פאזל הזזה הוא משחק מהנה מאד וממכר המצריך מחשבה.</a:t>
            </a:r>
            <a:br>
              <a:rPr lang="he-IL" sz="2400" b="1" dirty="0">
                <a:latin typeface="Arial" charset="0"/>
                <a:ea typeface="Arial" charset="0"/>
                <a:cs typeface="Arial" charset="0"/>
              </a:rPr>
            </a:br>
            <a:r>
              <a:rPr lang="he-IL" sz="2400" b="1" dirty="0">
                <a:latin typeface="Arial" charset="0"/>
                <a:ea typeface="Arial" charset="0"/>
                <a:cs typeface="Arial" charset="0"/>
              </a:rPr>
              <a:t>המטרה להזיז משבצות ולהשלים את התמונה המקורית.</a:t>
            </a:r>
            <a:br>
              <a:rPr lang="he-IL" sz="2400" b="1" dirty="0">
                <a:latin typeface="Arial" charset="0"/>
                <a:ea typeface="Arial" charset="0"/>
                <a:cs typeface="Arial" charset="0"/>
              </a:rPr>
            </a:br>
            <a:r>
              <a:rPr lang="he-IL" sz="2400" b="1" dirty="0">
                <a:latin typeface="Arial" charset="0"/>
                <a:ea typeface="Arial" charset="0"/>
                <a:cs typeface="Arial" charset="0"/>
              </a:rPr>
              <a:t>ניתן להזיז רק את המשבצות שליד הרווח.</a:t>
            </a:r>
          </a:p>
          <a:p>
            <a:pPr algn="r" rtl="1"/>
            <a:r>
              <a:rPr lang="he-IL" sz="2400" b="1" dirty="0">
                <a:latin typeface="Arial" charset="0"/>
                <a:ea typeface="Arial" charset="0"/>
                <a:cs typeface="Arial" charset="0"/>
              </a:rPr>
              <a:t>המשחק תורם לפיתוח החשיבה, תפיסה מרחבית, שיפור מצב הרוח, יכולת הקשב</a:t>
            </a:r>
          </a:p>
          <a:p>
            <a:pPr algn="r" rtl="1"/>
            <a:r>
              <a:rPr lang="he-IL" sz="2400" b="1" dirty="0">
                <a:latin typeface="Arial" charset="0"/>
                <a:ea typeface="Arial" charset="0"/>
                <a:cs typeface="Arial" charset="0"/>
              </a:rPr>
              <a:t>והזיכרון.</a:t>
            </a:r>
            <a:endParaRPr lang="he-IL" sz="2200" b="1" dirty="0">
              <a:latin typeface="Arial" charset="0"/>
              <a:ea typeface="Arial" charset="0"/>
              <a:cs typeface="Arial" charset="0"/>
            </a:endParaRPr>
          </a:p>
          <a:p>
            <a:pPr algn="r" rtl="1"/>
            <a:endParaRPr lang="he-IL" sz="2200" b="1" dirty="0">
              <a:latin typeface="Arial" charset="0"/>
              <a:ea typeface="Arial" charset="0"/>
              <a:cs typeface="Arial" charset="0"/>
            </a:endParaRPr>
          </a:p>
          <a:p>
            <a:pPr algn="r" rtl="1"/>
            <a:endParaRPr lang="he-IL" sz="2200" b="1" dirty="0">
              <a:latin typeface="Arial" charset="0"/>
              <a:ea typeface="Arial" charset="0"/>
              <a:cs typeface="Arial" charset="0"/>
            </a:endParaRPr>
          </a:p>
          <a:p>
            <a:pPr algn="r" rtl="1"/>
            <a:endParaRPr lang="he-IL" sz="2200" b="1" dirty="0">
              <a:latin typeface="Arial" charset="0"/>
              <a:ea typeface="Arial" charset="0"/>
              <a:cs typeface="Arial" charset="0"/>
            </a:endParaRPr>
          </a:p>
          <a:p>
            <a:pPr algn="r" rtl="1"/>
            <a:endParaRPr lang="he-IL" sz="2200" b="1" dirty="0">
              <a:latin typeface="Arial" charset="0"/>
              <a:ea typeface="Arial" charset="0"/>
              <a:cs typeface="Arial" charset="0"/>
            </a:endParaRPr>
          </a:p>
          <a:p>
            <a:pPr algn="r" rtl="1"/>
            <a:r>
              <a:rPr lang="he-IL" sz="2200" b="1" dirty="0">
                <a:latin typeface="Arial" charset="0"/>
                <a:ea typeface="Arial" charset="0"/>
                <a:cs typeface="Arial" charset="0"/>
              </a:rPr>
              <a:t>קהל היעד הוא אנשים המעוניינים לשלב הנאה</a:t>
            </a:r>
            <a:r>
              <a:rPr lang="en-US" sz="2200" b="1" dirty="0">
                <a:latin typeface="Arial" charset="0"/>
                <a:ea typeface="Arial" charset="0"/>
                <a:cs typeface="Arial" charset="0"/>
              </a:rPr>
              <a:t>,</a:t>
            </a:r>
            <a:r>
              <a:rPr lang="he-IL" sz="2200" b="1" dirty="0">
                <a:latin typeface="Arial" charset="0"/>
                <a:ea typeface="Arial" charset="0"/>
                <a:cs typeface="Arial" charset="0"/>
              </a:rPr>
              <a:t> פיתוח יכולת חשיבה</a:t>
            </a:r>
            <a:r>
              <a:rPr lang="en-US" sz="2200" b="1" dirty="0">
                <a:latin typeface="Arial" charset="0"/>
                <a:ea typeface="Arial" charset="0"/>
                <a:cs typeface="Arial" charset="0"/>
              </a:rPr>
              <a:t>,</a:t>
            </a:r>
            <a:r>
              <a:rPr lang="he-IL" sz="2200" b="1" dirty="0">
                <a:latin typeface="Arial" charset="0"/>
                <a:ea typeface="Arial" charset="0"/>
                <a:cs typeface="Arial" charset="0"/>
              </a:rPr>
              <a:t> תכנון ופתרון בעיות.</a:t>
            </a:r>
          </a:p>
          <a:p>
            <a:pPr algn="r" rtl="1"/>
            <a:r>
              <a:rPr lang="he-IL" sz="2200" b="1" dirty="0">
                <a:latin typeface="Arial" charset="0"/>
                <a:ea typeface="Arial" charset="0"/>
                <a:cs typeface="Arial" charset="0"/>
              </a:rPr>
              <a:t>משחק זה מותאם לכל הגילאים ולכן משתמשים רבים יכולים למצוא בו עניין . </a:t>
            </a:r>
            <a:endParaRPr lang="en-US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20307" y="460163"/>
            <a:ext cx="175560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800" b="1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המוצר</a:t>
            </a:r>
            <a:endParaRPr lang="en-US" b="1" dirty="0">
              <a:solidFill>
                <a:srgbClr val="E9596A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14168" y="3535397"/>
            <a:ext cx="26132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he-IL" sz="48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קהל היעד</a:t>
            </a:r>
            <a:endParaRPr lang="en-US" sz="3600" b="1" dirty="0">
              <a:solidFill>
                <a:srgbClr val="E959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210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970" y="1122935"/>
            <a:ext cx="2989794" cy="57041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300" y="867011"/>
            <a:ext cx="3042185" cy="59600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3" y="1080226"/>
            <a:ext cx="2929907" cy="57468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Rectangle 6"/>
          <p:cNvSpPr/>
          <p:nvPr/>
        </p:nvSpPr>
        <p:spPr>
          <a:xfrm>
            <a:off x="4678585" y="-176221"/>
            <a:ext cx="290656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מסכי משחק</a:t>
            </a:r>
            <a:endParaRPr lang="en-US" sz="3200" b="1" dirty="0">
              <a:solidFill>
                <a:srgbClr val="E9596A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1134" y="587884"/>
            <a:ext cx="1544012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כניסה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403943" y="498372"/>
            <a:ext cx="14558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ראשי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4" name="Right Arrow 3"/>
          <p:cNvSpPr/>
          <p:nvPr/>
        </p:nvSpPr>
        <p:spPr>
          <a:xfrm rot="1952244">
            <a:off x="4378195" y="3679386"/>
            <a:ext cx="1480789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105888" y="5631419"/>
            <a:ext cx="1232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הסבר איך המשחק עובד</a:t>
            </a:r>
            <a:endParaRPr lang="en-US" sz="1200" dirty="0"/>
          </a:p>
        </p:txBody>
      </p:sp>
      <p:sp>
        <p:nvSpPr>
          <p:cNvPr id="12" name="Right Arrow 11"/>
          <p:cNvSpPr/>
          <p:nvPr/>
        </p:nvSpPr>
        <p:spPr>
          <a:xfrm rot="20297706">
            <a:off x="4401970" y="5552193"/>
            <a:ext cx="1079452" cy="330768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684574" y="2906780"/>
            <a:ext cx="1070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בחירת רמת קושי הפאזל</a:t>
            </a:r>
            <a:endParaRPr lang="en-US" sz="1200" dirty="0"/>
          </a:p>
        </p:txBody>
      </p:sp>
      <p:sp>
        <p:nvSpPr>
          <p:cNvPr id="14" name="Right Arrow 13"/>
          <p:cNvSpPr/>
          <p:nvPr/>
        </p:nvSpPr>
        <p:spPr>
          <a:xfrm>
            <a:off x="8753707" y="4138401"/>
            <a:ext cx="787791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599169" y="3368445"/>
            <a:ext cx="1680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כאשר בוחרים את הרמה הרצויה </a:t>
            </a:r>
            <a:endParaRPr lang="en-US" sz="1200" dirty="0"/>
          </a:p>
          <a:p>
            <a:pPr marL="0" algn="r" defTabSz="914400" rtl="1" eaLnBrk="1" latinLnBrk="0" hangingPunct="1"/>
            <a:r>
              <a:rPr lang="he-IL" sz="1200" dirty="0"/>
              <a:t>נפתח המסך לבחירת תמונה לפאזל</a:t>
            </a:r>
            <a:endParaRPr lang="en-US" sz="1200" dirty="0"/>
          </a:p>
        </p:txBody>
      </p:sp>
      <p:sp>
        <p:nvSpPr>
          <p:cNvPr id="17" name="Right Arrow 16"/>
          <p:cNvSpPr/>
          <p:nvPr/>
        </p:nvSpPr>
        <p:spPr>
          <a:xfrm rot="12131424">
            <a:off x="2111496" y="4228022"/>
            <a:ext cx="1378140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120254" y="4491131"/>
            <a:ext cx="1268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/>
              <a:t>הכנסת שם וכניסה למשחק</a:t>
            </a:r>
            <a:endParaRPr lang="en-US" sz="1200" dirty="0"/>
          </a:p>
        </p:txBody>
      </p:sp>
      <p:sp>
        <p:nvSpPr>
          <p:cNvPr id="20" name="Rectangle 19"/>
          <p:cNvSpPr/>
          <p:nvPr/>
        </p:nvSpPr>
        <p:spPr>
          <a:xfrm>
            <a:off x="9398051" y="661270"/>
            <a:ext cx="2507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בחירת תמונה</a:t>
            </a:r>
            <a:endParaRPr lang="en-US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290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199" y="1049600"/>
            <a:ext cx="2948880" cy="5808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821" y="1049600"/>
            <a:ext cx="2993435" cy="5808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Rectangle 6"/>
          <p:cNvSpPr/>
          <p:nvPr/>
        </p:nvSpPr>
        <p:spPr>
          <a:xfrm>
            <a:off x="4688037" y="-152354"/>
            <a:ext cx="290656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מסכי משחק</a:t>
            </a:r>
            <a:endParaRPr lang="en-US" sz="3200" b="1" dirty="0">
              <a:solidFill>
                <a:srgbClr val="E9596A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29196" y="587935"/>
            <a:ext cx="16626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תפריט עליון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2655387">
            <a:off x="4113653" y="2337592"/>
            <a:ext cx="1013714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881502" y="2768423"/>
            <a:ext cx="1070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פתיחת תפריט עליון</a:t>
            </a:r>
            <a:endParaRPr lang="en-US" sz="1200" dirty="0"/>
          </a:p>
        </p:txBody>
      </p:sp>
      <p:sp>
        <p:nvSpPr>
          <p:cNvPr id="9" name="Right Arrow 8"/>
          <p:cNvSpPr/>
          <p:nvPr/>
        </p:nvSpPr>
        <p:spPr>
          <a:xfrm rot="20039134">
            <a:off x="7087745" y="3495671"/>
            <a:ext cx="1013714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865542" y="4058247"/>
            <a:ext cx="1195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הסבר המשחק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7358040" y="557725"/>
            <a:ext cx="36711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הסבר ״איך משחקים?״</a:t>
            </a:r>
            <a:endParaRPr lang="en-US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04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41403" y="-224860"/>
            <a:ext cx="290656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מסכי משחק</a:t>
            </a:r>
            <a:endParaRPr lang="en-US" sz="3200" b="1" dirty="0">
              <a:solidFill>
                <a:srgbClr val="E9596A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05" y="929830"/>
            <a:ext cx="2988855" cy="59281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584" y="903978"/>
            <a:ext cx="2976384" cy="59281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592" y="896917"/>
            <a:ext cx="3051408" cy="59610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Rectangle 9"/>
          <p:cNvSpPr/>
          <p:nvPr/>
        </p:nvSpPr>
        <p:spPr>
          <a:xfrm>
            <a:off x="5140551" y="435252"/>
            <a:ext cx="21188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he-IL" sz="2400" b="1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רמה בינונית</a:t>
            </a:r>
            <a:endParaRPr lang="en-US" sz="2000" b="1" dirty="0">
              <a:solidFill>
                <a:srgbClr val="FFFF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606849" y="462785"/>
            <a:ext cx="21188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he-IL" sz="24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רמה קשה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3623" y="457219"/>
            <a:ext cx="21188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רמה קלה</a:t>
            </a:r>
            <a:endParaRPr lang="en-US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906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376420" y="-203185"/>
            <a:ext cx="317146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מסכי משחק</a:t>
            </a:r>
            <a:endParaRPr lang="en-US" sz="3200" b="1" dirty="0">
              <a:solidFill>
                <a:srgbClr val="E9596A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" y="896774"/>
            <a:ext cx="3060714" cy="59612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290" y="896774"/>
            <a:ext cx="3001341" cy="59612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130781" y="435109"/>
            <a:ext cx="2945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תפריט אפשרויות עליון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194224" y="472307"/>
            <a:ext cx="1984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תפריט פופ אפ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 rot="12131424">
            <a:off x="2235145" y="2396839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075818" y="2390393"/>
            <a:ext cx="1268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אפשרות לכבות ולהדליק את מוזיקת הרקע</a:t>
            </a:r>
            <a:endParaRPr lang="en-US" sz="1200" dirty="0"/>
          </a:p>
        </p:txBody>
      </p:sp>
      <p:sp>
        <p:nvSpPr>
          <p:cNvPr id="12" name="Right Arrow 11"/>
          <p:cNvSpPr/>
          <p:nvPr/>
        </p:nvSpPr>
        <p:spPr>
          <a:xfrm rot="10281270">
            <a:off x="2345041" y="1696798"/>
            <a:ext cx="1378140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107924" y="1257976"/>
            <a:ext cx="1268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אפשרות להגיע למסך ההסבר</a:t>
            </a:r>
            <a:endParaRPr lang="en-US" sz="1200" dirty="0"/>
          </a:p>
        </p:txBody>
      </p:sp>
      <p:sp>
        <p:nvSpPr>
          <p:cNvPr id="14" name="Right Arrow 13"/>
          <p:cNvSpPr/>
          <p:nvPr/>
        </p:nvSpPr>
        <p:spPr>
          <a:xfrm rot="647150">
            <a:off x="4333022" y="4398231"/>
            <a:ext cx="1722404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20723422">
            <a:off x="4232941" y="5232009"/>
            <a:ext cx="1754942" cy="356839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191168" y="3996419"/>
            <a:ext cx="1491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מעבר לרמה הבאה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3137889" y="5198057"/>
            <a:ext cx="15091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חזרה מסך הראשי</a:t>
            </a:r>
            <a:endParaRPr lang="en-US" sz="12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1" y="891609"/>
            <a:ext cx="3037858" cy="59279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9" name="Right Arrow 18"/>
          <p:cNvSpPr/>
          <p:nvPr/>
        </p:nvSpPr>
        <p:spPr>
          <a:xfrm rot="647150">
            <a:off x="8449045" y="3327576"/>
            <a:ext cx="1292467" cy="356839"/>
          </a:xfrm>
          <a:prstGeom prst="rightArrow">
            <a:avLst>
              <a:gd name="adj1" fmla="val 45030"/>
              <a:gd name="adj2" fmla="val 50000"/>
            </a:avLst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575933" y="2390393"/>
            <a:ext cx="170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כאשר בוחרים לחזור לתפריט הראשי  נפתח דיאלוג האם המשתמש בטוח שהוא רוצה לחזור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9506567" y="102975"/>
            <a:ext cx="23743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ctr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אישור חזרה </a:t>
            </a:r>
          </a:p>
          <a:p>
            <a:pPr marL="0" algn="ctr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למסך ראשי </a:t>
            </a:r>
            <a:endParaRPr lang="en-US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108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653296" y="154282"/>
            <a:ext cx="290656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מסכי משחק</a:t>
            </a:r>
            <a:endParaRPr lang="en-US" sz="3200" b="1" dirty="0">
              <a:solidFill>
                <a:srgbClr val="E9596A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627" y="1744383"/>
            <a:ext cx="3343816" cy="17855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679" y="895062"/>
            <a:ext cx="2876091" cy="57205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Right Arrow 7"/>
          <p:cNvSpPr/>
          <p:nvPr/>
        </p:nvSpPr>
        <p:spPr>
          <a:xfrm rot="18165815">
            <a:off x="1000605" y="3812828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-174386" y="1472986"/>
            <a:ext cx="1268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/>
              <a:t>מס׳ צעדים שעשה המשתמש</a:t>
            </a:r>
            <a:endParaRPr lang="en-US" sz="1200" dirty="0"/>
          </a:p>
        </p:txBody>
      </p:sp>
      <p:sp>
        <p:nvSpPr>
          <p:cNvPr id="10" name="Right Arrow 9"/>
          <p:cNvSpPr/>
          <p:nvPr/>
        </p:nvSpPr>
        <p:spPr>
          <a:xfrm rot="16871653">
            <a:off x="2052482" y="3922212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5654732">
            <a:off x="2928640" y="3905865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926162">
            <a:off x="812029" y="2173920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5400000">
            <a:off x="2586186" y="1632681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3470815">
            <a:off x="4758603" y="3437334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14607176">
            <a:off x="3862689" y="3799571"/>
            <a:ext cx="1068389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486565" y="364557"/>
            <a:ext cx="270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מראה את התוצאה הטובה ביותר (מס׳ הצעדים הנמוך ביותר )  מבין כל המשתמשים באפליקציה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5555894" y="4141680"/>
            <a:ext cx="1218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אינדיקציה על רמת הפאזל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4191999" y="4449624"/>
            <a:ext cx="122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פתיחת </a:t>
            </a:r>
            <a:r>
              <a:rPr lang="he-IL" sz="1200"/>
              <a:t>תפריט אפשרויות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2864566" y="4606308"/>
            <a:ext cx="1226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האפליקציה פותרת את הפאזל ומחזירה אותו לתמונה המקורית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1689720" y="4680457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ערבוב הפאזל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-144556" y="4541957"/>
            <a:ext cx="1990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למשתמש יש באפשרותו לצלם תמונה מהמצלמה האישית שלו ולהשתמש בה כתמונה לפאזל</a:t>
            </a:r>
            <a:endParaRPr lang="en-US" sz="1200" dirty="0"/>
          </a:p>
        </p:txBody>
      </p:sp>
      <p:sp>
        <p:nvSpPr>
          <p:cNvPr id="22" name="Right Arrow 21"/>
          <p:cNvSpPr/>
          <p:nvPr/>
        </p:nvSpPr>
        <p:spPr>
          <a:xfrm rot="1337777">
            <a:off x="6895985" y="3117338"/>
            <a:ext cx="1412044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949875" y="1846035"/>
            <a:ext cx="1430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ניצחון!!</a:t>
            </a:r>
          </a:p>
          <a:p>
            <a:pPr marL="0" algn="r" defTabSz="914400" rtl="1" eaLnBrk="1" latinLnBrk="0" hangingPunct="1"/>
            <a:r>
              <a:rPr lang="he-IL" sz="1200" dirty="0"/>
              <a:t>המשתמש הצליח להחזיר את התמונה למצב המקורי שלה</a:t>
            </a:r>
            <a:endParaRPr lang="en-US" sz="1200" dirty="0"/>
          </a:p>
        </p:txBody>
      </p:sp>
      <p:sp>
        <p:nvSpPr>
          <p:cNvPr id="24" name="Right Arrow 23"/>
          <p:cNvSpPr/>
          <p:nvPr/>
        </p:nvSpPr>
        <p:spPr>
          <a:xfrm rot="21022953">
            <a:off x="7374973" y="5470811"/>
            <a:ext cx="2603144" cy="326942"/>
          </a:xfrm>
          <a:prstGeom prst="rightArrow">
            <a:avLst/>
          </a:prstGeom>
          <a:solidFill>
            <a:srgbClr val="00B0F0"/>
          </a:solidFill>
          <a:ln w="1397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637633" y="5319544"/>
            <a:ext cx="1764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1200" dirty="0"/>
              <a:t>מיד לאחר הניצחון באפשרותו של המשתמש לעבור לשלב הבא ע״י לחיצה על הכפתור שהופיע</a:t>
            </a:r>
            <a:endParaRPr lang="en-US" sz="1200" dirty="0"/>
          </a:p>
        </p:txBody>
      </p:sp>
      <p:sp>
        <p:nvSpPr>
          <p:cNvPr id="26" name="Rectangle 25"/>
          <p:cNvSpPr/>
          <p:nvPr/>
        </p:nvSpPr>
        <p:spPr>
          <a:xfrm>
            <a:off x="8259282" y="150849"/>
            <a:ext cx="20088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2400" b="1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מסך ניצחון </a:t>
            </a:r>
          </a:p>
          <a:p>
            <a:pPr marL="0" algn="l" defTabSz="914400" rtl="0" eaLnBrk="1" latinLnBrk="0" hangingPunct="1"/>
            <a:r>
              <a:rPr lang="he-IL" sz="2400" b="1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ופתירת בפאזל</a:t>
            </a:r>
            <a:endParaRPr lang="en-US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600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43683" y="2963356"/>
            <a:ext cx="31849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Work</a:t>
            </a:r>
            <a:r>
              <a:rPr lang="en-US" sz="4400" b="1" dirty="0">
                <a:solidFill>
                  <a:srgbClr val="B54553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Flow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893" y="0"/>
            <a:ext cx="8144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1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96000"/>
                <a:lumOff val="4000"/>
              </a:schemeClr>
            </a:gs>
            <a:gs pos="100000">
              <a:schemeClr val="bg1">
                <a:tint val="98000"/>
                <a:shade val="78000"/>
                <a:satMod val="140000"/>
                <a:lumMod val="95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93834" y="317854"/>
            <a:ext cx="286649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rtl="0" eaLnBrk="1" latinLnBrk="0" hangingPunct="1"/>
            <a:r>
              <a:rPr lang="he-IL" sz="4400" b="1" dirty="0">
                <a:solidFill>
                  <a:srgbClr val="E9596A"/>
                </a:solidFill>
                <a:latin typeface="Arial" charset="0"/>
                <a:ea typeface="Arial" charset="0"/>
                <a:cs typeface="Arial" charset="0"/>
              </a:rPr>
              <a:t>שימוש נוסף</a:t>
            </a:r>
            <a:endParaRPr lang="en-US" sz="3200" b="1" dirty="0">
              <a:solidFill>
                <a:srgbClr val="E9596A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40975" y="702575"/>
            <a:ext cx="98242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MediaPlayer</a:t>
            </a:r>
            <a:endParaRPr lang="he-IL" dirty="0"/>
          </a:p>
          <a:p>
            <a:pPr algn="r" rtl="1"/>
            <a:r>
              <a:rPr lang="en-US" dirty="0"/>
              <a:t>BitmapFactory / Bitmap</a:t>
            </a:r>
          </a:p>
          <a:p>
            <a:pPr algn="r" rtl="1"/>
            <a:r>
              <a:rPr lang="en-US" dirty="0"/>
              <a:t>Animation / AnimationUtils / AnimationDrawable 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b="1" dirty="0">
              <a:solidFill>
                <a:srgbClr val="E9596A"/>
              </a:solidFill>
            </a:endParaRPr>
          </a:p>
          <a:p>
            <a:pPr algn="r" rtl="1"/>
            <a:endParaRPr lang="en-US" b="1" dirty="0">
              <a:solidFill>
                <a:srgbClr val="E9596A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8213" y="1644830"/>
            <a:ext cx="9824223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השתמשנו בספריית </a:t>
            </a:r>
            <a:r>
              <a:rPr lang="en-US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AnimationDrawable</a:t>
            </a:r>
            <a:r>
              <a:rPr lang="he-IL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 </a:t>
            </a:r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כדי ליצור אנימציות חדשות שנבנו על ידינו בעזרת רשימת פריטים שמתחלפים מאחד לשני באופן אוטומטי ויוצרים אפקט מיוחד של החלפת תמונה/רקע מעוצב באופן דינמיֿ. </a:t>
            </a:r>
          </a:p>
          <a:p>
            <a:pPr algn="r" rtl="1"/>
            <a:endParaRPr lang="he-IL" sz="2000" dirty="0">
              <a:ln>
                <a:solidFill>
                  <a:schemeClr val="tx1"/>
                </a:solidFill>
              </a:ln>
              <a:latin typeface="Arial" charset="0"/>
              <a:ea typeface="Arial" charset="0"/>
              <a:cs typeface="Arial" charset="0"/>
            </a:endParaRP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שימוש בספריית </a:t>
            </a:r>
            <a:r>
              <a:rPr lang="en-US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MediaPlayer</a:t>
            </a:r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  על מנת להוסיף מוזיקת רקע וצלילי משחק (כפתורים , סאונד ניצחון , הזזת חלקי פאזל וכו׳)  לשיפור חווית המשתמש.</a:t>
            </a:r>
          </a:p>
          <a:p>
            <a:pPr algn="r" rtl="1"/>
            <a:endParaRPr lang="he-IL" sz="2000" dirty="0">
              <a:ln>
                <a:solidFill>
                  <a:schemeClr val="tx1"/>
                </a:solidFill>
              </a:ln>
              <a:latin typeface="Arial" charset="0"/>
              <a:ea typeface="Arial" charset="0"/>
              <a:cs typeface="Arial" charset="0"/>
            </a:endParaRP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נעשה  שימוש בספריות </a:t>
            </a:r>
            <a:r>
              <a:rPr lang="en-US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BitmapFactory / Bitmap</a:t>
            </a:r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 ליצירת תמונה חדשה המפוצלת לתתי תמונות כדי ליצור את לוח המשחק בצורה דינאמית עפ״י רמת הקושי המבוקשת . </a:t>
            </a:r>
          </a:p>
          <a:p>
            <a:pPr algn="r" rtl="1"/>
            <a:endParaRPr lang="he-IL" sz="2000" dirty="0">
              <a:ln>
                <a:solidFill>
                  <a:schemeClr val="tx1"/>
                </a:solidFill>
              </a:ln>
              <a:latin typeface="Arial" charset="0"/>
              <a:ea typeface="Arial" charset="0"/>
              <a:cs typeface="Arial" charset="0"/>
            </a:endParaRP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כמו כן שימוש בתפריטים כגון </a:t>
            </a:r>
            <a:r>
              <a:rPr lang="en-US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popup menu , options menu </a:t>
            </a: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שימוש ב</a:t>
            </a:r>
            <a:r>
              <a:rPr lang="en-US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 SharedPreferences </a:t>
            </a:r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לשמירת ניקוד הגבוה ביותר לכל רמה בנפרד</a:t>
            </a: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שימוש ב </a:t>
            </a:r>
            <a:r>
              <a:rPr lang="en-US" sz="16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ACTION IMAGE CAPTURE</a:t>
            </a:r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 מאפשר למשתמש לשחק בלוח הפאזל ע״י צילום תמונה מותאמת ממצלמת המכשיר .</a:t>
            </a:r>
          </a:p>
          <a:p>
            <a:pPr algn="r" rtl="1"/>
            <a:endParaRPr lang="he-IL" sz="2000" dirty="0">
              <a:ln>
                <a:solidFill>
                  <a:schemeClr val="tx1"/>
                </a:solidFill>
              </a:ln>
              <a:latin typeface="Arial" charset="0"/>
              <a:ea typeface="Arial" charset="0"/>
              <a:cs typeface="Arial" charset="0"/>
            </a:endParaRPr>
          </a:p>
          <a:p>
            <a:pPr algn="r" rtl="1"/>
            <a:r>
              <a:rPr lang="he-IL" sz="2000" dirty="0">
                <a:ln>
                  <a:solidFill>
                    <a:schemeClr val="tx1"/>
                  </a:solidFill>
                </a:ln>
                <a:latin typeface="Arial" charset="0"/>
                <a:ea typeface="Arial" charset="0"/>
                <a:cs typeface="Arial" charset="0"/>
              </a:rPr>
              <a:t>שינוי אייקון המשחק לאייקון מותאם .</a:t>
            </a:r>
          </a:p>
          <a:p>
            <a:pPr algn="r" rtl="1"/>
            <a:endParaRPr lang="en-US" b="1" dirty="0">
              <a:solidFill>
                <a:srgbClr val="E959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33512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1914</TotalTime>
  <Words>330</Words>
  <Application>Microsoft Office PowerPoint</Application>
  <PresentationFormat>מסך רחב</PresentationFormat>
  <Paragraphs>70</Paragraphs>
  <Slides>9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Schoolbook</vt:lpstr>
      <vt:lpstr>Gisha</vt:lpstr>
      <vt:lpstr>Wingdings 2</vt:lpstr>
      <vt:lpstr>View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Elior Yom-Tov</cp:lastModifiedBy>
  <cp:revision>79</cp:revision>
  <dcterms:created xsi:type="dcterms:W3CDTF">2018-04-08T16:31:59Z</dcterms:created>
  <dcterms:modified xsi:type="dcterms:W3CDTF">2018-10-16T04:40:22Z</dcterms:modified>
</cp:coreProperties>
</file>

<file path=docProps/thumbnail.jpeg>
</file>